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12" r:id="rId3"/>
    <p:sldId id="314" r:id="rId4"/>
    <p:sldId id="315" r:id="rId5"/>
    <p:sldId id="316" r:id="rId6"/>
    <p:sldId id="317" r:id="rId7"/>
    <p:sldId id="319" r:id="rId8"/>
    <p:sldId id="320" r:id="rId9"/>
    <p:sldId id="324" r:id="rId10"/>
    <p:sldId id="321" r:id="rId11"/>
    <p:sldId id="322" r:id="rId12"/>
    <p:sldId id="323" r:id="rId13"/>
    <p:sldId id="325" r:id="rId14"/>
    <p:sldId id="326" r:id="rId15"/>
    <p:sldId id="327" r:id="rId16"/>
    <p:sldId id="328" r:id="rId17"/>
    <p:sldId id="287" r:id="rId18"/>
    <p:sldId id="329" r:id="rId19"/>
    <p:sldId id="330" r:id="rId20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CA4"/>
    <a:srgbClr val="ECD840"/>
    <a:srgbClr val="F1E277"/>
    <a:srgbClr val="E4CA5A"/>
    <a:srgbClr val="513D03"/>
    <a:srgbClr val="795B05"/>
    <a:srgbClr val="554003"/>
    <a:srgbClr val="F5F5B7"/>
    <a:srgbClr val="BDA913"/>
    <a:srgbClr val="E9D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A474F-5ABD-4E2C-9476-C8E258F024C5}" type="datetimeFigureOut">
              <a:rPr lang="nl-BE" smtClean="0"/>
              <a:pPr/>
              <a:t>10/12/2012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15E1B-6EEF-4EA3-9566-C5781BEA05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87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12/10/2012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12/10/2012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qualtrics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ourceforge.net/projects/luigio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6058"/>
            <a:ext cx="2285984" cy="1233540"/>
          </a:xfrm>
          <a:prstGeom prst="rect">
            <a:avLst/>
          </a:prstGeom>
        </p:spPr>
      </p:pic>
      <p:pic>
        <p:nvPicPr>
          <p:cNvPr id="8" name="Picture 7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5286388"/>
            <a:ext cx="1738312" cy="113100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5984" y="2786058"/>
            <a:ext cx="6429420" cy="121444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vert="horz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54003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Arial" pitchFamily="34" charset="0"/>
              </a:rPr>
              <a:t>WP2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554003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Arial" pitchFamily="34" charset="0"/>
              </a:rPr>
              <a:t> progress</a:t>
            </a:r>
            <a:b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554003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Arial" pitchFamily="34" charset="0"/>
              </a:rPr>
            </a:b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554003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Arial" pitchFamily="34" charset="0"/>
              </a:rPr>
              <a:t>CGMS Anhui/Morocco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54003"/>
              </a:solidFill>
              <a:effectLst/>
              <a:uLnTx/>
              <a:uFillTx/>
              <a:latin typeface="Berlin Sans FB Demi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8903" y="4429131"/>
            <a:ext cx="7035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513D03"/>
                </a:solidFill>
              </a:rPr>
              <a:t>Allard de Wit, Steven </a:t>
            </a:r>
            <a:r>
              <a:rPr lang="en-GB" b="1" dirty="0" err="1" smtClean="0">
                <a:solidFill>
                  <a:srgbClr val="513D03"/>
                </a:solidFill>
              </a:rPr>
              <a:t>Hoek</a:t>
            </a:r>
            <a:r>
              <a:rPr lang="en-GB" b="1" dirty="0" smtClean="0">
                <a:solidFill>
                  <a:srgbClr val="513D03"/>
                </a:solidFill>
              </a:rPr>
              <a:t>, </a:t>
            </a:r>
            <a:r>
              <a:rPr lang="en-GB" b="1" dirty="0" err="1" smtClean="0">
                <a:solidFill>
                  <a:srgbClr val="513D03"/>
                </a:solidFill>
              </a:rPr>
              <a:t>Riad</a:t>
            </a:r>
            <a:r>
              <a:rPr lang="en-GB" b="1" dirty="0" smtClean="0">
                <a:solidFill>
                  <a:srgbClr val="513D03"/>
                </a:solidFill>
              </a:rPr>
              <a:t> </a:t>
            </a:r>
            <a:r>
              <a:rPr lang="en-GB" b="1" dirty="0" err="1" smtClean="0">
                <a:solidFill>
                  <a:srgbClr val="513D03"/>
                </a:solidFill>
              </a:rPr>
              <a:t>Balaghi</a:t>
            </a:r>
            <a:r>
              <a:rPr lang="en-GB" b="1" dirty="0" smtClean="0">
                <a:solidFill>
                  <a:srgbClr val="513D03"/>
                </a:solidFill>
              </a:rPr>
              <a:t>, </a:t>
            </a:r>
            <a:r>
              <a:rPr lang="en-GB" b="1" dirty="0" err="1" smtClean="0">
                <a:solidFill>
                  <a:srgbClr val="513D03"/>
                </a:solidFill>
              </a:rPr>
              <a:t>Tarik</a:t>
            </a:r>
            <a:r>
              <a:rPr lang="en-GB" b="1" dirty="0" smtClean="0">
                <a:solidFill>
                  <a:srgbClr val="513D03"/>
                </a:solidFill>
              </a:rPr>
              <a:t> el </a:t>
            </a:r>
            <a:r>
              <a:rPr lang="en-GB" b="1" dirty="0" err="1" smtClean="0">
                <a:solidFill>
                  <a:srgbClr val="513D03"/>
                </a:solidFill>
              </a:rPr>
              <a:t>Hairech</a:t>
            </a:r>
            <a:r>
              <a:rPr lang="en-GB" b="1" dirty="0" smtClean="0">
                <a:solidFill>
                  <a:srgbClr val="513D03"/>
                </a:solidFill>
              </a:rPr>
              <a:t>, Bell Zhang, </a:t>
            </a:r>
            <a:r>
              <a:rPr lang="en-GB" b="1" dirty="0" err="1" smtClean="0">
                <a:solidFill>
                  <a:srgbClr val="513D03"/>
                </a:solidFill>
              </a:rPr>
              <a:t>Jappe</a:t>
            </a:r>
            <a:r>
              <a:rPr lang="en-GB" b="1" dirty="0" smtClean="0">
                <a:solidFill>
                  <a:srgbClr val="513D03"/>
                </a:solidFill>
              </a:rPr>
              <a:t> </a:t>
            </a:r>
            <a:r>
              <a:rPr lang="en-GB" b="1" dirty="0" err="1" smtClean="0">
                <a:solidFill>
                  <a:srgbClr val="513D03"/>
                </a:solidFill>
              </a:rPr>
              <a:t>Franke</a:t>
            </a:r>
            <a:r>
              <a:rPr lang="en-GB" b="1" dirty="0" smtClean="0">
                <a:solidFill>
                  <a:srgbClr val="513D03"/>
                </a:solidFill>
              </a:rPr>
              <a:t>, Hugo de Groot, Bas </a:t>
            </a:r>
            <a:r>
              <a:rPr lang="en-GB" b="1" dirty="0" err="1" smtClean="0">
                <a:solidFill>
                  <a:srgbClr val="513D03"/>
                </a:solidFill>
              </a:rPr>
              <a:t>vanMeulebroek</a:t>
            </a:r>
            <a:r>
              <a:rPr lang="en-GB" b="1" dirty="0" smtClean="0">
                <a:solidFill>
                  <a:srgbClr val="513D03"/>
                </a:solidFill>
              </a:rPr>
              <a:t>, </a:t>
            </a:r>
            <a:r>
              <a:rPr lang="en-GB" b="1" dirty="0" err="1" smtClean="0">
                <a:solidFill>
                  <a:srgbClr val="513D03"/>
                </a:solidFill>
              </a:rPr>
              <a:t>Zhiyi</a:t>
            </a:r>
            <a:r>
              <a:rPr lang="en-GB" b="1" dirty="0">
                <a:solidFill>
                  <a:srgbClr val="513D03"/>
                </a:solidFill>
              </a:rPr>
              <a:t> </a:t>
            </a:r>
            <a:r>
              <a:rPr lang="en-GB" b="1" dirty="0" smtClean="0">
                <a:solidFill>
                  <a:srgbClr val="513D03"/>
                </a:solidFill>
              </a:rPr>
              <a:t>Zhou</a:t>
            </a:r>
            <a:endParaRPr lang="en-GB" dirty="0">
              <a:solidFill>
                <a:srgbClr val="513D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95315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85000" lnSpcReduction="20000"/>
          </a:bodyPr>
          <a:lstStyle/>
          <a:p>
            <a:pPr lvl="0" algn="r" fontAlgn="auto">
              <a:spcAft>
                <a:spcPts val="0"/>
              </a:spcAft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Correllation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with crop yield statistics (whole Morocco)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" y="1716507"/>
            <a:ext cx="8790039" cy="434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8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95315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85000" lnSpcReduction="20000"/>
          </a:bodyPr>
          <a:lstStyle/>
          <a:p>
            <a:pPr lvl="0" algn="r" fontAlgn="auto">
              <a:spcAft>
                <a:spcPts val="0"/>
              </a:spcAft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Correllation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with crop yield statistics (regional level)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6760"/>
            <a:ext cx="7535092" cy="520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1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95315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Conclusions on CGMS adaptation Morocco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81042" y="1484784"/>
            <a:ext cx="8229600" cy="4917023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GB" sz="2800" dirty="0" smtClean="0"/>
              <a:t>The </a:t>
            </a:r>
            <a:r>
              <a:rPr lang="en-GB" sz="2800" dirty="0" err="1"/>
              <a:t>phenological</a:t>
            </a:r>
            <a:r>
              <a:rPr lang="en-GB" sz="2800" dirty="0"/>
              <a:t> parameters of WOFOST were calibrated on the Moroccan experimental data. </a:t>
            </a:r>
            <a:endParaRPr lang="en-GB" sz="2800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800" dirty="0" smtClean="0"/>
              <a:t>Assumptions used in CGMS-Europe for winter-wheat are poor for Morocco</a:t>
            </a:r>
            <a:endParaRPr lang="en-GB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800" dirty="0" smtClean="0"/>
              <a:t>The </a:t>
            </a:r>
            <a:r>
              <a:rPr lang="en-GB" sz="2800" dirty="0"/>
              <a:t>adapted CGMS using the new crop calendar, new WOFOST </a:t>
            </a:r>
            <a:r>
              <a:rPr lang="en-GB" sz="2800" dirty="0" err="1"/>
              <a:t>phenological</a:t>
            </a:r>
            <a:r>
              <a:rPr lang="en-GB" sz="2800" dirty="0"/>
              <a:t> parameters and adapted water balance initialization performs </a:t>
            </a:r>
            <a:r>
              <a:rPr lang="en-GB" sz="2800" dirty="0" smtClean="0"/>
              <a:t>considerably.</a:t>
            </a:r>
            <a:endParaRPr lang="en-GB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800" dirty="0"/>
              <a:t>Further improvements of CGMS for Morocco can perhaps be obtained using better </a:t>
            </a:r>
            <a:r>
              <a:rPr lang="en-GB" sz="2800" dirty="0" smtClean="0"/>
              <a:t>data: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/>
              <a:t>(</a:t>
            </a:r>
            <a:r>
              <a:rPr lang="en-GB" sz="2800" dirty="0"/>
              <a:t>weather, soil) from the Moroccan </a:t>
            </a:r>
            <a:r>
              <a:rPr lang="en-GB" sz="2800" dirty="0" smtClean="0"/>
              <a:t>institutes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/>
              <a:t>use </a:t>
            </a:r>
            <a:r>
              <a:rPr lang="en-GB" sz="2800" dirty="0"/>
              <a:t>of a variable sowing date </a:t>
            </a:r>
            <a:r>
              <a:rPr lang="en-GB" sz="2800" dirty="0" smtClean="0"/>
              <a:t>(local </a:t>
            </a:r>
            <a:r>
              <a:rPr lang="en-GB" sz="2800" dirty="0"/>
              <a:t>rainfall </a:t>
            </a:r>
            <a:r>
              <a:rPr lang="en-GB" sz="2800" dirty="0" smtClean="0"/>
              <a:t>pattern).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/>
              <a:t>Calibration of additional parameters -&gt; link with </a:t>
            </a:r>
            <a:br>
              <a:rPr lang="en-GB" sz="2800" dirty="0" smtClean="0"/>
            </a:br>
            <a:r>
              <a:rPr lang="en-GB" sz="2800" dirty="0" smtClean="0"/>
              <a:t>WP3 </a:t>
            </a:r>
            <a:endParaRPr lang="en-GB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800" dirty="0" smtClean="0"/>
              <a:t>modelling </a:t>
            </a:r>
            <a:r>
              <a:rPr lang="en-GB" sz="2800" dirty="0"/>
              <a:t>of wheat growth in the southern provinces could be improved if the special growing conditions are taken into account that are prevalent there.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GB" sz="28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95315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CGMS Anhui: status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81042" y="1484784"/>
            <a:ext cx="8229600" cy="49170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GB" sz="2800" dirty="0" smtClean="0"/>
              <a:t>CGMS Anhui Level 1 archive finished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800" dirty="0" smtClean="0"/>
              <a:t>Problem: no real-time </a:t>
            </a:r>
            <a:r>
              <a:rPr lang="en-GB" sz="2800" dirty="0" err="1" smtClean="0"/>
              <a:t>meteo</a:t>
            </a:r>
            <a:r>
              <a:rPr lang="en-GB" sz="2800" dirty="0" smtClean="0"/>
              <a:t> data from Chinese </a:t>
            </a:r>
            <a:r>
              <a:rPr lang="en-GB" sz="2800" dirty="0" err="1" smtClean="0"/>
              <a:t>MetOffice</a:t>
            </a:r>
            <a:endParaRPr lang="en-GB" sz="2800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800" dirty="0"/>
              <a:t>U</a:t>
            </a:r>
            <a:r>
              <a:rPr lang="en-GB" sz="2800" dirty="0" smtClean="0"/>
              <a:t>se NOAA </a:t>
            </a:r>
            <a:r>
              <a:rPr lang="en-GB" sz="2800" i="1" dirty="0" smtClean="0"/>
              <a:t>Global Summary of the Day </a:t>
            </a:r>
            <a:r>
              <a:rPr lang="en-GB" sz="2800" dirty="0" smtClean="0"/>
              <a:t>for real-time data → implementation pending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800" dirty="0" smtClean="0"/>
              <a:t>Crop calendar and sowing dates defined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800" dirty="0" smtClean="0"/>
              <a:t>Preliminary calibration of winter-wheat done based on a regional crop calendar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800" dirty="0" smtClean="0"/>
              <a:t>Need to test current setup and benchmark performance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800" dirty="0" smtClean="0"/>
              <a:t>Visit of Bell Zhang to </a:t>
            </a:r>
            <a:r>
              <a:rPr lang="en-GB" sz="2800" dirty="0" err="1" smtClean="0"/>
              <a:t>Alterra</a:t>
            </a:r>
            <a:r>
              <a:rPr lang="en-GB" sz="2800" dirty="0" smtClean="0"/>
              <a:t> in September</a:t>
            </a:r>
            <a:endParaRPr lang="en-GB" sz="2800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GB" sz="28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95315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Work on WP2.3: </a:t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CGMS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Anhui adaptation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Deliverable 23.2 CGMS Adaptation report Anhui</a:t>
            </a:r>
          </a:p>
          <a:p>
            <a:pPr lvl="1"/>
            <a:r>
              <a:rPr lang="en-GB" dirty="0" smtClean="0"/>
              <a:t>Literature study on yield determining factors in Anhui</a:t>
            </a:r>
          </a:p>
          <a:p>
            <a:pPr lvl="1"/>
            <a:r>
              <a:rPr lang="en-GB" dirty="0" smtClean="0"/>
              <a:t>Building of questionnaire to start collecting information from Chinese researchers</a:t>
            </a:r>
          </a:p>
          <a:p>
            <a:r>
              <a:rPr lang="en-GB" dirty="0" smtClean="0"/>
              <a:t>Yield determining factors from literature in Anhui: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Disease: wheat scab disease caused by large amount of rainfall and large number of rainy days during </a:t>
            </a:r>
            <a:r>
              <a:rPr lang="en-GB" dirty="0" err="1" smtClean="0"/>
              <a:t>Anthesis</a:t>
            </a:r>
            <a:endParaRPr lang="en-GB" dirty="0"/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Flooding, waterlogging and drought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Long periods of dark, cold and rainy weather in spring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Insufficient availability of good wheat varieties adapted to Anhui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Improper crop management (too high sowing density)</a:t>
            </a:r>
          </a:p>
          <a:p>
            <a:pPr marL="731520" lvl="1" indent="-457200">
              <a:buFont typeface="+mj-lt"/>
              <a:buAutoNum type="arabicPeriod"/>
            </a:pP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1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95315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Work on WP2.3: </a:t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CGMS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Anhui adaptation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Questionnaire designed to verify results from literature study on wheat variability in Anhui</a:t>
            </a:r>
          </a:p>
          <a:p>
            <a:r>
              <a:rPr lang="en-GB" dirty="0" smtClean="0"/>
              <a:t>Internet-based survey using </a:t>
            </a:r>
            <a:r>
              <a:rPr lang="en-GB" dirty="0" smtClean="0">
                <a:hlinkClick r:id="rId4"/>
              </a:rPr>
              <a:t>http://qualtrics.com</a:t>
            </a:r>
            <a:endParaRPr lang="en-GB" dirty="0" smtClean="0"/>
          </a:p>
          <a:p>
            <a:r>
              <a:rPr lang="en-GB" dirty="0" smtClean="0"/>
              <a:t>Questionnaire tries to retrieve information on impact of yield determining factors:</a:t>
            </a:r>
          </a:p>
          <a:p>
            <a:pPr lvl="1"/>
            <a:r>
              <a:rPr lang="en-GB" dirty="0" smtClean="0"/>
              <a:t>Direct weather factors (drought, frost, etc.)</a:t>
            </a:r>
          </a:p>
          <a:p>
            <a:pPr lvl="1"/>
            <a:r>
              <a:rPr lang="en-GB" dirty="0" smtClean="0"/>
              <a:t>Indirect factors (disease related)</a:t>
            </a:r>
          </a:p>
          <a:p>
            <a:pPr lvl="1"/>
            <a:r>
              <a:rPr lang="en-GB" dirty="0" smtClean="0"/>
              <a:t>Management factors (sowing problems,  nutrients,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Open questions on yield variability in Anhui based on the statistical data in Anhui.</a:t>
            </a:r>
          </a:p>
          <a:p>
            <a:r>
              <a:rPr lang="en-GB" dirty="0" smtClean="0"/>
              <a:t>Both English and Chinese version available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95315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Work on WP2.3: </a:t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CGMS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Anhui adaptation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54074"/>
            <a:ext cx="7318767" cy="55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20" y="1699226"/>
            <a:ext cx="7487204" cy="481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32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95315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WP2: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e-</a:t>
            </a:r>
            <a:r>
              <a:rPr kumimoji="0" lang="en-GB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Agri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viewers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600200"/>
            <a:ext cx="8229600" cy="491702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Successful</a:t>
            </a:r>
            <a:r>
              <a:rPr kumimoji="0" lang="en-GB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implementation of e-</a:t>
            </a:r>
            <a:r>
              <a:rPr kumimoji="0" lang="en-GB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Agri</a:t>
            </a:r>
            <a:r>
              <a:rPr kumimoji="0" lang="en-GB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needs platform for analysis of results:</a:t>
            </a:r>
          </a:p>
          <a:p>
            <a:pPr marL="914400" lvl="1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GB" sz="3200" baseline="0" dirty="0" smtClean="0">
                <a:latin typeface="Arial" pitchFamily="34" charset="0"/>
                <a:ea typeface="+mj-ea"/>
                <a:cs typeface="Arial" pitchFamily="34" charset="0"/>
              </a:rPr>
              <a:t>Integrated</a:t>
            </a: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 analysis of </a:t>
            </a:r>
            <a:r>
              <a:rPr lang="en-GB" sz="3200" dirty="0" err="1" smtClean="0">
                <a:latin typeface="Arial" pitchFamily="34" charset="0"/>
                <a:ea typeface="+mj-ea"/>
                <a:cs typeface="Arial" pitchFamily="34" charset="0"/>
              </a:rPr>
              <a:t>meteo</a:t>
            </a: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, satellite and model results</a:t>
            </a:r>
          </a:p>
          <a:p>
            <a:pPr marL="914400" lvl="1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Multiple</a:t>
            </a:r>
            <a:r>
              <a:rPr kumimoji="0" lang="en-GB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users on multiple locations (e.g. Morocco)</a:t>
            </a:r>
          </a:p>
          <a:p>
            <a:pPr marL="914400" lvl="1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GB" sz="3200" baseline="0" dirty="0" smtClean="0">
                <a:latin typeface="Arial" pitchFamily="34" charset="0"/>
                <a:ea typeface="+mj-ea"/>
                <a:cs typeface="Arial" pitchFamily="34" charset="0"/>
              </a:rPr>
              <a:t>web-based</a:t>
            </a: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 solution seems most appropriate (as MARS viewers)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kumimoji="0" lang="en-GB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Starte</a:t>
            </a: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d development of viewers for e-AGRI</a:t>
            </a: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95315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</a:t>
            </a:r>
            <a:r>
              <a:rPr kumimoji="0" lang="en-GB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Agri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viewer design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233540"/>
            <a:ext cx="8229600" cy="528368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57200" lvl="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Based Luigi </a:t>
            </a:r>
            <a:r>
              <a:rPr lang="en-GB" sz="3200" dirty="0">
                <a:latin typeface="Arial" pitchFamily="34" charset="0"/>
                <a:ea typeface="+mj-ea"/>
                <a:cs typeface="Arial" pitchFamily="34" charset="0"/>
              </a:rPr>
              <a:t>web framework (as are MARS viewers): </a:t>
            </a:r>
            <a:r>
              <a:rPr lang="en-GB" sz="3200" dirty="0">
                <a:latin typeface="Arial" pitchFamily="34" charset="0"/>
                <a:ea typeface="+mj-ea"/>
                <a:cs typeface="Arial" pitchFamily="34" charset="0"/>
                <a:hlinkClick r:id="rId4"/>
              </a:rPr>
              <a:t>http://</a:t>
            </a: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  <a:hlinkClick r:id="rId4"/>
              </a:rPr>
              <a:t>sourceforge.net/projects/luigios</a:t>
            </a:r>
            <a:endParaRPr lang="en-GB" sz="32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457200" lvl="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Development based on </a:t>
            </a:r>
            <a:r>
              <a:rPr lang="en-GB" sz="3200" dirty="0" err="1" smtClean="0">
                <a:latin typeface="Arial" pitchFamily="34" charset="0"/>
                <a:ea typeface="+mj-ea"/>
                <a:cs typeface="Arial" pitchFamily="34" charset="0"/>
              </a:rPr>
              <a:t>PostgreSQL</a:t>
            </a: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 database (support for ORACLE to be added)</a:t>
            </a:r>
          </a:p>
          <a:p>
            <a:pPr marL="457200" lvl="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Viewer based</a:t>
            </a:r>
            <a:r>
              <a:rPr kumimoji="0" lang="en-GB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on Flex4 largely ready</a:t>
            </a:r>
          </a:p>
          <a:p>
            <a:pPr marL="457200" lvl="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GB" sz="3200" baseline="0" dirty="0" smtClean="0">
                <a:latin typeface="Arial" pitchFamily="34" charset="0"/>
                <a:ea typeface="+mj-ea"/>
                <a:cs typeface="Arial" pitchFamily="34" charset="0"/>
              </a:rPr>
              <a:t>Major</a:t>
            </a: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 work currently on </a:t>
            </a:r>
            <a:r>
              <a:rPr lang="en-GB" sz="3200" dirty="0" err="1" smtClean="0">
                <a:latin typeface="Arial" pitchFamily="34" charset="0"/>
                <a:ea typeface="+mj-ea"/>
                <a:cs typeface="Arial" pitchFamily="34" charset="0"/>
              </a:rPr>
              <a:t>dataserver</a:t>
            </a: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 to provide E-</a:t>
            </a:r>
            <a:r>
              <a:rPr lang="en-GB" sz="3200" dirty="0" err="1" smtClean="0">
                <a:latin typeface="Arial" pitchFamily="34" charset="0"/>
                <a:ea typeface="+mj-ea"/>
                <a:cs typeface="Arial" pitchFamily="34" charset="0"/>
              </a:rPr>
              <a:t>Agri</a:t>
            </a: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 data (</a:t>
            </a:r>
            <a:r>
              <a:rPr lang="en-GB" sz="3200" dirty="0" err="1" smtClean="0">
                <a:latin typeface="Arial" pitchFamily="34" charset="0"/>
                <a:ea typeface="+mj-ea"/>
                <a:cs typeface="Arial" pitchFamily="34" charset="0"/>
              </a:rPr>
              <a:t>meteo</a:t>
            </a: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, satellite, model results)</a:t>
            </a:r>
          </a:p>
          <a:p>
            <a:pPr marL="457200" lvl="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Simplified compared to MARS viewers</a:t>
            </a:r>
          </a:p>
          <a:p>
            <a:pPr marL="457200" lvl="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95315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Conclusions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233540"/>
            <a:ext cx="8229600" cy="528368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lvl="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Good progress on deliverables</a:t>
            </a:r>
          </a:p>
          <a:p>
            <a:pPr marL="457200" lvl="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Need to make progress on CGMS Morocco/Anhui implementation: </a:t>
            </a:r>
          </a:p>
          <a:p>
            <a:pPr marL="914400" lvl="1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Calibration (link with WP3)</a:t>
            </a:r>
          </a:p>
          <a:p>
            <a:pPr marL="914400" lvl="1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real-time operations</a:t>
            </a:r>
          </a:p>
          <a:p>
            <a:pPr marL="457200" lvl="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Good progress on E-</a:t>
            </a:r>
            <a:r>
              <a:rPr kumimoji="0" lang="en-GB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Agri</a:t>
            </a:r>
            <a:r>
              <a:rPr kumimoji="0" lang="en-GB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viewers: formally not a deliverable</a:t>
            </a: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95315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WP2: Deliverables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10633"/>
              </p:ext>
            </p:extLst>
          </p:nvPr>
        </p:nvGraphicFramePr>
        <p:xfrm>
          <a:off x="125739" y="1628800"/>
          <a:ext cx="8881049" cy="502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933"/>
                <a:gridCol w="4320480"/>
                <a:gridCol w="1296144"/>
                <a:gridCol w="1770492"/>
              </a:tblGrid>
              <a:tr h="648072">
                <a:tc>
                  <a:txBody>
                    <a:bodyPr/>
                    <a:lstStyle/>
                    <a:p>
                      <a:r>
                        <a:rPr lang="en-GB" dirty="0" smtClean="0"/>
                        <a:t>Deliverable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Status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Submitted/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expected</a:t>
                      </a:r>
                      <a:endParaRPr lang="en-GB" dirty="0"/>
                    </a:p>
                  </a:txBody>
                  <a:tcPr/>
                </a:tc>
              </a:tr>
              <a:tr h="512938">
                <a:tc>
                  <a:txBody>
                    <a:bodyPr/>
                    <a:lstStyle/>
                    <a:p>
                      <a:r>
                        <a:rPr lang="en-GB" dirty="0" smtClean="0"/>
                        <a:t>D22.1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Morocco</a:t>
                      </a:r>
                      <a:r>
                        <a:rPr lang="en-GB" baseline="0" dirty="0" smtClean="0"/>
                        <a:t> usability report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Accepted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 June</a:t>
                      </a:r>
                      <a:endParaRPr lang="en-GB" dirty="0"/>
                    </a:p>
                  </a:txBody>
                  <a:tcPr/>
                </a:tc>
              </a:tr>
              <a:tr h="537070">
                <a:tc>
                  <a:txBody>
                    <a:bodyPr/>
                    <a:lstStyle/>
                    <a:p>
                      <a:r>
                        <a:rPr lang="en-GB" dirty="0" smtClean="0"/>
                        <a:t>D22.2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Morocco</a:t>
                      </a:r>
                      <a:r>
                        <a:rPr lang="en-GB" baseline="0" dirty="0" smtClean="0"/>
                        <a:t> adaptation strategy report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Accepted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31</a:t>
                      </a:r>
                      <a:r>
                        <a:rPr lang="en-GB" baseline="0" dirty="0" smtClean="0"/>
                        <a:t>  August</a:t>
                      </a:r>
                      <a:endParaRPr lang="en-GB" dirty="0"/>
                    </a:p>
                  </a:txBody>
                  <a:tcPr/>
                </a:tc>
              </a:tr>
              <a:tr h="545586">
                <a:tc>
                  <a:txBody>
                    <a:bodyPr/>
                    <a:lstStyle/>
                    <a:p>
                      <a:r>
                        <a:rPr lang="en-GB" dirty="0" smtClean="0"/>
                        <a:t>D22.3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Adapted</a:t>
                      </a:r>
                      <a:r>
                        <a:rPr lang="en-GB" baseline="0" dirty="0" smtClean="0"/>
                        <a:t> CGMS version Morocco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In progress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Month 33</a:t>
                      </a:r>
                      <a:endParaRPr lang="en-GB" dirty="0"/>
                    </a:p>
                  </a:txBody>
                  <a:tcPr/>
                </a:tc>
              </a:tr>
              <a:tr h="545586">
                <a:tc>
                  <a:txBody>
                    <a:bodyPr/>
                    <a:lstStyle/>
                    <a:p>
                      <a:r>
                        <a:rPr lang="en-GB" dirty="0" smtClean="0"/>
                        <a:t>D22.4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CGMS Piloting</a:t>
                      </a:r>
                      <a:r>
                        <a:rPr lang="en-GB" baseline="0" dirty="0" smtClean="0"/>
                        <a:t> Morocco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 progress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Month 33</a:t>
                      </a:r>
                      <a:endParaRPr lang="en-GB" dirty="0"/>
                    </a:p>
                  </a:txBody>
                  <a:tcPr/>
                </a:tc>
              </a:tr>
              <a:tr h="545586">
                <a:tc>
                  <a:txBody>
                    <a:bodyPr/>
                    <a:lstStyle/>
                    <a:p>
                      <a:r>
                        <a:rPr lang="en-GB" dirty="0" smtClean="0"/>
                        <a:t>D23.1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Anhui usability report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Accepted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 June</a:t>
                      </a:r>
                      <a:endParaRPr lang="en-GB" dirty="0"/>
                    </a:p>
                  </a:txBody>
                  <a:tcPr/>
                </a:tc>
              </a:tr>
              <a:tr h="545586">
                <a:tc>
                  <a:txBody>
                    <a:bodyPr/>
                    <a:lstStyle/>
                    <a:p>
                      <a:r>
                        <a:rPr lang="en-GB" dirty="0" smtClean="0"/>
                        <a:t>D23.2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Anhui adaptation strategy</a:t>
                      </a:r>
                      <a:r>
                        <a:rPr lang="en-GB" baseline="0" dirty="0" smtClean="0"/>
                        <a:t> report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 progress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31</a:t>
                      </a:r>
                      <a:r>
                        <a:rPr lang="en-GB" baseline="0" dirty="0" smtClean="0"/>
                        <a:t> December ?</a:t>
                      </a:r>
                      <a:endParaRPr lang="en-GB" dirty="0"/>
                    </a:p>
                  </a:txBody>
                  <a:tcPr/>
                </a:tc>
              </a:tr>
              <a:tr h="508060"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D23.3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Adapted CGMS model for regional</a:t>
                      </a:r>
                    </a:p>
                    <a:p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application in Anhui, China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TBD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Month 33</a:t>
                      </a:r>
                      <a:endParaRPr lang="en-GB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dirty="0" smtClean="0"/>
                        <a:t>D23.4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CGMS Piloting Anhui China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TBD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Month 33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4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95315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WP2.2 Status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CGMS Morocco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81042" y="1484784"/>
            <a:ext cx="8229600" cy="49170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Building CGMS level 1 archive</a:t>
            </a:r>
            <a:r>
              <a:rPr kumimoji="0" lang="en-GB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almost</a:t>
            </a:r>
            <a:r>
              <a:rPr kumimoji="0" lang="en-GB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completed: </a:t>
            </a:r>
          </a:p>
          <a:p>
            <a:pPr marL="914400" lvl="1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Calibration of radiation models</a:t>
            </a:r>
          </a:p>
          <a:p>
            <a:pPr marL="914400" lvl="1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Vapour pressure estimates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Real-time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operations still pending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kumimoji="0" lang="en-GB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Progress has been delayed due to accident involving </a:t>
            </a:r>
            <a:r>
              <a:rPr kumimoji="0" lang="en-GB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Tarik</a:t>
            </a:r>
            <a:r>
              <a:rPr kumimoji="0" lang="en-GB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El </a:t>
            </a:r>
            <a:r>
              <a:rPr kumimoji="0" lang="en-GB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Hairech</a:t>
            </a:r>
            <a:endParaRPr kumimoji="0" lang="en-GB" sz="32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Usefulness CGMS-MA for monitoring 2013 growing season becomes critical!</a:t>
            </a:r>
            <a:endParaRPr kumimoji="0" lang="en-GB" sz="32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95315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WP2.2: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work carried out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81042" y="1484784"/>
            <a:ext cx="8229600" cy="49170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00100" lvl="1" indent="-342900">
              <a:buFont typeface="Arial" pitchFamily="34" charset="0"/>
              <a:buChar char="•"/>
            </a:pP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Analysis on the poor performance of default CGMS in Morocco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Modifications done: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Redefined crop calendar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Recalibrated phenology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Adapted water balance initialization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Testing against regional statistics for improvements</a:t>
            </a:r>
          </a:p>
          <a:p>
            <a:pPr marL="800100" lvl="1" indent="-342900">
              <a:buFont typeface="Arial" pitchFamily="34" charset="0"/>
              <a:buChar char="•"/>
            </a:pP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11760" y="357166"/>
            <a:ext cx="639888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Poor 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performance of CGMS Europe in Morocco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9512" y="4093519"/>
            <a:ext cx="8487114" cy="2458511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Assumption</a:t>
            </a:r>
            <a:r>
              <a:rPr lang="en-GB" sz="3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s underlying application of CGMS in Europe for winter-wheat: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8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Model starts on the 1</a:t>
            </a:r>
            <a:r>
              <a:rPr lang="en-GB" sz="2800" baseline="30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st</a:t>
            </a:r>
            <a:r>
              <a:rPr lang="en-GB" sz="28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of January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8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Water balance is initialized at field </a:t>
            </a:r>
            <a:br>
              <a:rPr lang="en-GB" sz="28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GB" sz="28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capacity</a:t>
            </a:r>
          </a:p>
          <a:p>
            <a:pPr lvl="1">
              <a:spcAft>
                <a:spcPts val="600"/>
              </a:spcAft>
            </a:pPr>
            <a:endParaRPr kumimoji="0" lang="en-GB" sz="28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GB" sz="28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717076"/>
              </p:ext>
            </p:extLst>
          </p:nvPr>
        </p:nvGraphicFramePr>
        <p:xfrm>
          <a:off x="323528" y="1628800"/>
          <a:ext cx="7200801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7994"/>
                <a:gridCol w="3500901"/>
                <a:gridCol w="1250953"/>
                <a:gridCol w="1250953"/>
              </a:tblGrid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Indicator no.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Indicator name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R: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Durum wheat 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R: Soft </a:t>
                      </a:r>
                      <a:r>
                        <a:rPr lang="en-GB" sz="1600" dirty="0">
                          <a:effectLst/>
                        </a:rPr>
                        <a:t>wheat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Potential Above Ground Biomass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-0.095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-0.029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Potential Storage Organs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-0.157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-0.148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Limited Above Ground Biomass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0.374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0.368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Limited Storage Organs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0.398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0.344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Cum. rainfall September to May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0.777</a:t>
                      </a:r>
                      <a:endParaRPr lang="en-GB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0.729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6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95315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Soil moisture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for w-wheat simulation (</a:t>
            </a:r>
            <a:r>
              <a:rPr kumimoji="0" lang="en-GB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wageningen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NL)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4" y="1412776"/>
            <a:ext cx="8704453" cy="5328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44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95315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85000" lnSpcReduction="20000"/>
          </a:bodyPr>
          <a:lstStyle/>
          <a:p>
            <a:pPr lvl="0" algn="r" fontAlgn="auto">
              <a:spcAft>
                <a:spcPts val="0"/>
              </a:spcAft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Soil moisture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for w-wheat 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simulation (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Tassaout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MO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)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" y="1252590"/>
            <a:ext cx="9003321" cy="560541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95315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Phenological</a:t>
            </a:r>
            <a:r>
              <a:rPr lang="en-GB" sz="3200" b="1" noProof="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 calibration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Tsum1/2: (1350/750, 1370/800)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81042" y="1484784"/>
            <a:ext cx="8229600" cy="49170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00100" lvl="1" indent="-342900">
              <a:buFont typeface="Arial" pitchFamily="34" charset="0"/>
              <a:buChar char="•"/>
            </a:pPr>
            <a:endParaRPr kumimoji="0" lang="en-GB" sz="28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kumimoji="0" lang="en-GB" sz="28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GB" sz="28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GB" sz="28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6" y="1233539"/>
            <a:ext cx="7260943" cy="547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6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95315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CGMS Morocco: improvements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81042" y="1484784"/>
            <a:ext cx="8229600" cy="49170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Model starts at real sowing date (1</a:t>
            </a:r>
            <a:r>
              <a:rPr lang="en-GB" sz="3200" baseline="30000" dirty="0" smtClean="0">
                <a:latin typeface="Arial" pitchFamily="34" charset="0"/>
                <a:ea typeface="+mj-ea"/>
                <a:cs typeface="Arial" pitchFamily="34" charset="0"/>
              </a:rPr>
              <a:t>st</a:t>
            </a: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 December), not 1</a:t>
            </a:r>
            <a:r>
              <a:rPr lang="en-GB" sz="3200" baseline="30000" dirty="0" smtClean="0">
                <a:latin typeface="Arial" pitchFamily="34" charset="0"/>
                <a:ea typeface="+mj-ea"/>
                <a:cs typeface="Arial" pitchFamily="34" charset="0"/>
              </a:rPr>
              <a:t>st</a:t>
            </a: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 of January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kumimoji="0" lang="en-GB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Updated phenology parameters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Water balance starts at 1</a:t>
            </a:r>
            <a:r>
              <a:rPr lang="en-GB" sz="3200" baseline="30000" dirty="0" smtClean="0">
                <a:latin typeface="Arial" pitchFamily="34" charset="0"/>
                <a:ea typeface="+mj-ea"/>
                <a:cs typeface="Arial" pitchFamily="34" charset="0"/>
              </a:rPr>
              <a:t>st</a:t>
            </a: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 of June with completely dry soil profile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kumimoji="0" lang="en-GB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Aggregation to regions based on land cover mask and Morocco regional statistics.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3232</TotalTime>
  <Words>831</Words>
  <Application>Microsoft Office PowerPoint</Application>
  <PresentationFormat>On-screen Show (4:3)</PresentationFormat>
  <Paragraphs>152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DONGQ</dc:creator>
  <cp:lastModifiedBy>Wit, Allard de</cp:lastModifiedBy>
  <cp:revision>363</cp:revision>
  <dcterms:created xsi:type="dcterms:W3CDTF">2011-03-18T14:06:36Z</dcterms:created>
  <dcterms:modified xsi:type="dcterms:W3CDTF">2012-12-10T01:29:55Z</dcterms:modified>
</cp:coreProperties>
</file>